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0" r:id="rId14"/>
    <p:sldId id="271" r:id="rId15"/>
    <p:sldId id="31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9" r:id="rId30"/>
    <p:sldId id="290" r:id="rId31"/>
    <p:sldId id="291" r:id="rId32"/>
    <p:sldId id="292" r:id="rId33"/>
    <p:sldId id="293" r:id="rId34"/>
    <p:sldId id="294" r:id="rId35"/>
    <p:sldId id="312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9" r:id="rId48"/>
    <p:sldId id="313" r:id="rId49"/>
    <p:sldId id="306" r:id="rId50"/>
    <p:sldId id="307" r:id="rId51"/>
    <p:sldId id="308" r:id="rId52"/>
    <p:sldId id="310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682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05C8F-A1F3-4FC2-886E-78706956F05C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C9319-4DD5-491C-9618-95BD8164EA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3290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EC9319-4DD5-491C-9618-95BD8164EAD6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0"/>
            <a:ext cx="8458200" cy="180020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Лекция на тему: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ГиГИЕНИЧЕСКИЕ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ТРЕБОВАНИЯ К СПОРТИВНЫМ СООРУЖЕНИЯМ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http://intercredit.com.ua/images/catalog/59/6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7920880" cy="3826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4100" b="1" i="0" dirty="0" smtClean="0">
                <a:latin typeface="Times New Roman" pitchFamily="18" charset="0"/>
                <a:cs typeface="Times New Roman" pitchFamily="18" charset="0"/>
              </a:rPr>
              <a:t>План Лекции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Гигиенические основы спортивных сооружений. Виды спортивных сооружений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Основные гигиенические требования к расположению, ориентации и планировке спортивных сооружений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строительным материалам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освещению спортивных сооружений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Основные гигиенические требования к отоплению и вентиляции спортивных сооружений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открытым водоемам</a:t>
            </a:r>
          </a:p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7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искусственным бассейнам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140968"/>
            <a:ext cx="8686800" cy="3456384"/>
          </a:xfrm>
        </p:spPr>
        <p:txBody>
          <a:bodyPr/>
          <a:lstStyle/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 Спортивное сооружение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 — это специализированное сооружение, обеспечивающее проведение занятий массовой оздоровительной физической культурой, учебно-тренировочной работы и спортивных соревнований.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4514" name="Picture 2" descr="http://sib.fm/content/p/5827/i-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5616624" cy="2838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Виды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портивных сооружений: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основные,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вспомогательные,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сооружения для зрителей. 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365104"/>
            <a:ext cx="8686800" cy="1715021"/>
          </a:xfrm>
        </p:spPr>
        <p:txBody>
          <a:bodyPr/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Основные сооружения предназначаются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непосредственно для занятий физической культурой и спортом.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 descr="http://tour-optima.ru.blob.mtw.ru/img/core/upload/fok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9"/>
            <a:ext cx="7992888" cy="41044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56992"/>
            <a:ext cx="8640960" cy="324299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Вспомогательные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— для обслуживания занимающихся и участников соревнований (гардеробы, душевые, массажные, бани, судейские комнаты, помещения для размещения административных, хозяйственных, инженерно-технических служб).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https://im3-tub-ru.yandex.net/i?id=b44441c4612aec58457550d7ea145166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5976664" cy="301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437112"/>
            <a:ext cx="8686800" cy="1643013"/>
          </a:xfrm>
        </p:spPr>
        <p:txBody>
          <a:bodyPr/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ооружения для зрителей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включают: трибуны, павильоны, фойе, буфеты, санузлы.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0418" name="Picture 2" descr="http://www.tribunaporojek.ru/foto/trib-sport/4/ts4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04664"/>
            <a:ext cx="7200800" cy="4005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60486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В зависимости от функционального назначения: </a:t>
            </a: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-отдельные (для одного вида спорта)</a:t>
            </a: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-комплексные сооружения (несколько сооружений, объединенных территориально).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В зависимости от масштаба: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микрорайонные, районные, межрайонные, общегородские, республиканские и центральные. 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581128"/>
            <a:ext cx="8686800" cy="201622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Спортивное ядро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сновной элемент структуры стадиона (футбольное поле с трибунами для зрителей, беговая дорожка и секторы для занятий легкой атлетикой).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70" name="Picture 2" descr="http://static.panoramio.com/photos/large/6611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0648"/>
            <a:ext cx="7344816" cy="4273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45333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Гигиенические требования ко всем спортивным сооружениям:</a:t>
            </a: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300" i="0" dirty="0" smtClean="0">
                <a:latin typeface="Times New Roman" pitchFamily="18" charset="0"/>
                <a:cs typeface="Times New Roman" pitchFamily="18" charset="0"/>
              </a:rPr>
              <a:t>место расположения спортивных сооружений в черте населенного пункта;</a:t>
            </a:r>
          </a:p>
          <a:p>
            <a:pPr lvl="0" algn="just"/>
            <a:r>
              <a:rPr lang="ru-RU" sz="3300" i="0" dirty="0" smtClean="0">
                <a:latin typeface="Times New Roman" pitchFamily="18" charset="0"/>
                <a:cs typeface="Times New Roman" pitchFamily="18" charset="0"/>
              </a:rPr>
              <a:t>транспортная доступность;</a:t>
            </a:r>
          </a:p>
          <a:p>
            <a:pPr lvl="0" algn="just"/>
            <a:r>
              <a:rPr lang="ru-RU" sz="3300" i="0" dirty="0" smtClean="0">
                <a:latin typeface="Times New Roman" pitchFamily="18" charset="0"/>
                <a:cs typeface="Times New Roman" pitchFamily="18" charset="0"/>
              </a:rPr>
              <a:t>планировка;</a:t>
            </a:r>
          </a:p>
          <a:p>
            <a:pPr lvl="0" algn="just"/>
            <a:r>
              <a:rPr lang="ru-RU" sz="3300" i="0" dirty="0" smtClean="0">
                <a:latin typeface="Times New Roman" pitchFamily="18" charset="0"/>
                <a:cs typeface="Times New Roman" pitchFamily="18" charset="0"/>
              </a:rPr>
              <a:t>состояние окружающей среды (воздуха, воды, почвы);</a:t>
            </a:r>
          </a:p>
          <a:p>
            <a:pPr lvl="0" algn="just"/>
            <a:r>
              <a:rPr lang="ru-RU" sz="3300" i="0" dirty="0" smtClean="0">
                <a:latin typeface="Times New Roman" pitchFamily="18" charset="0"/>
                <a:cs typeface="Times New Roman" pitchFamily="18" charset="0"/>
              </a:rPr>
              <a:t>характер озеленения и площадь зеленых насаждений;</a:t>
            </a:r>
          </a:p>
          <a:p>
            <a:pPr lvl="0" algn="just"/>
            <a:r>
              <a:rPr lang="ru-RU" sz="3300" i="0" dirty="0" smtClean="0">
                <a:latin typeface="Times New Roman" pitchFamily="18" charset="0"/>
                <a:cs typeface="Times New Roman" pitchFamily="18" charset="0"/>
              </a:rPr>
              <a:t>микроклимат спортивных сооружений (относительная температура и влажность, скорость движения воздуха).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0648"/>
            <a:ext cx="8686800" cy="6336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расположению, ориентации и планировке спортивных сооружений.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Спортивные сооружения строятся с наветренной стороны от промышленных и жилищно-бытовых объектов, загрязняющих воздух.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484784"/>
            <a:ext cx="8686800" cy="482453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Загрязнение почвы не должно достигать степени, при которой теряется ее способность к самоочищению и минерализации содержащихся в ней органических веществ. </a:t>
            </a: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Уровень грунтовых вод должен быть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ниже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0,7 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поверхности открытых спортивных сооружений.</a:t>
            </a: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Основные гигиенические требования к строительным материалам: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низкая теплопроводность;</a:t>
            </a:r>
          </a:p>
          <a:p>
            <a:pPr lvl="0" algn="just">
              <a:lnSpc>
                <a:spcPct val="150000"/>
              </a:lnSpc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низкая звукопроводность;</a:t>
            </a:r>
          </a:p>
          <a:p>
            <a:pPr lvl="0" algn="just">
              <a:lnSpc>
                <a:spcPct val="150000"/>
              </a:lnSpc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малая гигроскопичность;</a:t>
            </a:r>
          </a:p>
          <a:p>
            <a:pPr lvl="0" algn="just">
              <a:lnSpc>
                <a:spcPct val="150000"/>
              </a:lnSpc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достаточная воздухопроницаемость.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077072"/>
            <a:ext cx="8686800" cy="2520280"/>
          </a:xfrm>
        </p:spPr>
        <p:txBody>
          <a:bodyPr>
            <a:normAutofit/>
          </a:bodyPr>
          <a:lstStyle/>
          <a:p>
            <a:pPr algn="just"/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При строительстве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наиболее широко используются железобетон и кирпич;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ля отделки и облицовки помещений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— полимерные материалы. </a:t>
            </a:r>
          </a:p>
        </p:txBody>
      </p:sp>
      <p:pic>
        <p:nvPicPr>
          <p:cNvPr id="53250" name="Picture 2" descr="http://vse-odome.ru/sites/default/files/styles/anons/public/field/image/0233.jpg?itok=p_7L2H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2656"/>
            <a:ext cx="6552728" cy="3471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221088"/>
            <a:ext cx="8740080" cy="23042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Для полов в спортивных залах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применяются деревянные покрытия, в раздевалках, гардеробах, буфетных, массажных комнатах, коридорах — линолеум.</a:t>
            </a:r>
          </a:p>
          <a:p>
            <a:endParaRPr lang="ru-RU" dirty="0"/>
          </a:p>
        </p:txBody>
      </p:sp>
      <p:pic>
        <p:nvPicPr>
          <p:cNvPr id="3074" name="Picture 2" descr="https://im0-tub-ru.yandex.net/i?id=52196c41a3308ae11a2c4c067413e4a0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60648"/>
            <a:ext cx="7344816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587680" cy="328498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 В легкоатлетических и футбольных манежах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и крытых стадионах применяются покрытия из синтетических материалов, обладающих высокими упругостью и эластичностью.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2226" name="Picture 2" descr="http://www.clipart1.com/images/clip31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2348880"/>
            <a:ext cx="5196069" cy="4221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8580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Стены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спортивных залов окрашиваются красками и лаками на высоту не менее 1,8 м.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 Для окраски стен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спортивных сооружений применяют краски преимущественно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светлых тонов с матовой поверхностью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, не дающие бликов.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02" name="Picture 2" descr="http://gs.delfi.lt/images/pix/mokyklos-sporto-sale-krepsinio-sale-605116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196752"/>
            <a:ext cx="4667855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Другие конкретные отделочные материалы должны быть:</a:t>
            </a: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безвредными для здоровья человека;</a:t>
            </a: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достаточно долговечными;</a:t>
            </a: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с высокими тепло-, </a:t>
            </a:r>
            <a:r>
              <a:rPr lang="ru-RU" sz="3200" i="0" dirty="0" err="1" smtClean="0">
                <a:latin typeface="Times New Roman" pitchFamily="18" charset="0"/>
                <a:cs typeface="Times New Roman" pitchFamily="18" charset="0"/>
              </a:rPr>
              <a:t>звуко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- и гидроизоляционными </a:t>
            </a:r>
            <a:r>
              <a:rPr lang="ru-RU" sz="3200" i="0" dirty="0" err="1" smtClean="0">
                <a:latin typeface="Times New Roman" pitchFamily="18" charset="0"/>
                <a:cs typeface="Times New Roman" pitchFamily="18" charset="0"/>
              </a:rPr>
              <a:t>свойсвами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удобными при уборке.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381328"/>
          </a:xfrm>
        </p:spPr>
        <p:txBody>
          <a:bodyPr/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Транспортная доступность спортивных сооружении.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К ним должны вести удобные подъездные пути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асстояние до остановки общественного транспорта не должно превышать 500 м.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 descr="http://proxy12.media.online.ua/photo/r3-d1005109046/459971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799"/>
            <a:ext cx="6264696" cy="35551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Характер озеленения спортивных сооружений и площадь зеленых насаждений. </a:t>
            </a: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Зеленые насаждения снижают загрязненность воздуха спортивных сооружений на 40—60% летом и 10—15% зимой, защищают их от ветра. </a:t>
            </a: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Ш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ирина зеленых насаждений должна быть не менее 10 м. При этом используются такие виды деревьев и кустарников, которые обладают хорошей пылезащитной способностью.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http://kursktv.ru/sites/default/files/1396278501_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0648"/>
            <a:ext cx="5112568" cy="234888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564904"/>
            <a:ext cx="8686800" cy="4032448"/>
          </a:xfrm>
        </p:spPr>
        <p:txBody>
          <a:bodyPr>
            <a:normAutofit/>
          </a:bodyPr>
          <a:lstStyle/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ориентация окон спортивных сооружений на юг и юго-восток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ля южных районов не благоприятно на запад или юго-запад.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501008"/>
            <a:ext cx="8686800" cy="295232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Места для толкания ядра, метания диска, молота, копья ориентируются на север, северо-восток или восток.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https://im1-tub-ru.yandex.net/i?id=c79e04a271d9436e9d5a2d46cd990002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32656"/>
            <a:ext cx="6480720" cy="3240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/>
          <a:lstStyle/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Основные гигиенические требования к освещению спортивных сооружений</a:t>
            </a: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s://im2-tub-ru.yandex.net/i?id=47e31e722d24b4ccf441c05033745971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640960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525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Гигиенические требования к о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свещению спортивных сооружений:</a:t>
            </a: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достаточным по уровню, равномерным, без блёскости;</a:t>
            </a: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освещение должно быть приближено к дневному   свету;</a:t>
            </a:r>
          </a:p>
          <a:p>
            <a:pPr lvl="0"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искусственное освещение должно быть равномерным, немерцающим.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61048"/>
            <a:ext cx="8686800" cy="2736304"/>
          </a:xfrm>
        </p:spPr>
        <p:txBody>
          <a:bodyPr/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Единицей освещенности считается люкс (лк) — освещенность 1 м</a:t>
            </a:r>
            <a:r>
              <a:rPr lang="ru-RU" sz="3200" i="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 поверхности, на которую падает и равномерно распределяется световой поток в 1 люмен.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986" name="Picture 2" descr="http://remoskop.ru/wp-content/uploads/2014/04/osveshhennost-pomeshhenija-kolichestvo-svetilnikov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332656"/>
            <a:ext cx="6840760" cy="3691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525344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Освещение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спортивных сооружений: 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   естественное                         искусственное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arsenal-a.com.ua/sites/default/files/indukcionnye_svetilniki_sportzal_v_malajzi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412776"/>
            <a:ext cx="3744416" cy="3024336"/>
          </a:xfrm>
          <a:prstGeom prst="rect">
            <a:avLst/>
          </a:prstGeom>
          <a:noFill/>
        </p:spPr>
      </p:pic>
      <p:pic>
        <p:nvPicPr>
          <p:cNvPr id="40966" name="Picture 6" descr="https://im0-tub-ru.yandex.net/i?id=caff2115120538174cb8ca426cab9c9f&amp;n=33&amp;h=1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3651941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237312"/>
          </a:xfrm>
        </p:spPr>
        <p:txBody>
          <a:bodyPr/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Естественное освещение спортивных сооружений. </a:t>
            </a:r>
          </a:p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 источник — солнечные лучи. 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- высота верхнего края окон от потолка помещения, 15—30 см.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- подоконники должны располагаться не ниже 0,75—0,9 м от пола помещения.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- предусматривается боковое освещение только в одной из стен.</a:t>
            </a:r>
          </a:p>
          <a:p>
            <a:pPr algn="just">
              <a:buNone/>
            </a:pP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381328"/>
          </a:xfrm>
        </p:spPr>
        <p:txBody>
          <a:bodyPr/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Искусственное освещение спортивных сооружений</a:t>
            </a:r>
          </a:p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Источник: люминесцентные лампы.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Минимальной уровень горизонтальной освещенности спортивных залов не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менее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 люкс, в бассейнах 50 люкс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Спортивных арен — не меньше 1000 лк,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Трибун для зрителей — 500 лк.</a:t>
            </a:r>
          </a:p>
          <a:p>
            <a:pPr algn="ctr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453336"/>
          </a:xfrm>
        </p:spPr>
        <p:txBody>
          <a:bodyPr/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отоплению и вентиляции спортивных сооружений.</a:t>
            </a:r>
          </a:p>
          <a:p>
            <a:pPr algn="ctr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0" name="Picture 2" descr="http://intercredit.com.ua/images/catalog/59/6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72816"/>
            <a:ext cx="7920880" cy="4690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525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системе отопления спортивных сооружений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Поддержание нужной равномерной температуры воздуха при любых колебаниях температуры наружного воздуха;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поддержание необходимого качества воздушной среды.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В спортивных залах радиаторы отопления должны закрываться защитными решетками, находящимися в одной плоскости со стеной.</a:t>
            </a:r>
          </a:p>
          <a:p>
            <a:pPr algn="just"/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453336"/>
          </a:xfrm>
        </p:spPr>
        <p:txBody>
          <a:bodyPr>
            <a:normAutofit/>
          </a:bodyPr>
          <a:lstStyle/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В спортивных залах вместимостью до 800 зрителей температура воздуха должна быть 18° С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емпература для раздевалок и душевых, санитарных узлов — 25 °С,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www.tribunaporojek.ru/foto/trib-sport/1/ts1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4053433" cy="3041505"/>
          </a:xfrm>
          <a:prstGeom prst="rect">
            <a:avLst/>
          </a:prstGeom>
          <a:noFill/>
        </p:spPr>
      </p:pic>
      <p:pic>
        <p:nvPicPr>
          <p:cNvPr id="35844" name="Picture 4" descr="https://im0-tub-ru.yandex.net/i?id=12b071c0ee04d9c38e311ef58aaa7f5e&amp;n=33&amp;h=1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39" y="1628800"/>
            <a:ext cx="4043057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429000"/>
            <a:ext cx="8686800" cy="265112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В плавательных бассейнах рекомендовано применять воздушное отопление, что позволяет одновременно снизить относительную влажность воздуха в зале.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4" descr="http://uaestate.net/Content/articles/615/5951d2884439206c1df2f9acde5693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0"/>
            <a:ext cx="7344816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525344"/>
          </a:xfrm>
        </p:spPr>
        <p:txBody>
          <a:bodyPr/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системе вентиляции спортивных сооружений. 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стественная                       искусственная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://ihned.cz/attachment.php/40/22076040/ouv4CEF7GHJKLMOjk6PWbcefprxy1STR/090729_22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4175026" cy="3816424"/>
          </a:xfrm>
          <a:prstGeom prst="rect">
            <a:avLst/>
          </a:prstGeom>
          <a:noFill/>
        </p:spPr>
      </p:pic>
      <p:pic>
        <p:nvPicPr>
          <p:cNvPr id="33796" name="Picture 4" descr="http://www.o-trubah.com/wp-content/uploads/2015/08/gofr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628800"/>
            <a:ext cx="4007421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32656"/>
            <a:ext cx="8686800" cy="574746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Естественная вентиляция. 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О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существляется за счет различных величин температуры наружного воздуха и температуры воздуха внутри помещений. </a:t>
            </a:r>
          </a:p>
          <a:p>
            <a:pPr algn="just">
              <a:buNone/>
            </a:pP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2" name="Picture 4" descr="https://im0-tub-ru.yandex.net/i?id=cb7d8c4e0f8a98129ed07f9434da7b62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356992"/>
            <a:ext cx="5616624" cy="3167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645024"/>
            <a:ext cx="8991600" cy="28083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Сооружения проветриваются преимущественно через форточки (общая площадь в спортивных помещениях должна составлять не менее 1/50 общей площади их пола)</a:t>
            </a:r>
            <a:endParaRPr lang="ru-RU" dirty="0"/>
          </a:p>
        </p:txBody>
      </p:sp>
      <p:pic>
        <p:nvPicPr>
          <p:cNvPr id="2050" name="Picture 2" descr="http://69.img.avito.st/1280x960/14460078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5832648" cy="33006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4"/>
            <a:ext cx="8991600" cy="64533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Искусственная система вентиляции. 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ентиляция, при которой воздух перемещается как внутрь спортивного помещения, так и из него при помощи различных вентиляторов.</a:t>
            </a: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Выделяется местная и центральная искусственная вентиляции.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http://www.airclimat.ru/files/23-05-2014%2018-14-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2852936"/>
            <a:ext cx="5688632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0648"/>
            <a:ext cx="8686800" cy="5819477"/>
          </a:xfrm>
        </p:spPr>
        <p:txBody>
          <a:bodyPr/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Местная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искусственная вентиляция</a:t>
            </a:r>
          </a:p>
          <a:p>
            <a:pPr algn="just"/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предназначена для вентиляции воздуха только в одном помещении. </a:t>
            </a:r>
          </a:p>
          <a:p>
            <a:pPr algn="just">
              <a:buNone/>
            </a:pP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https://im1-tub-ru.yandex.net/i?id=d0c45b1e72bd28297450d21aaec7a74c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564904"/>
            <a:ext cx="7920880" cy="3960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645024"/>
            <a:ext cx="8686800" cy="2435101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Центральная искусственная вентиляция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— это комплекс специальных сооружений и технических устройств, обеспечивающих воздухом все крытое спортивное сооружение. Она может быть приточной, вытяжной или приточно-вытяжной.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www.o-trubah.com/wp-content/uploads/2015/08/gofra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0648"/>
            <a:ext cx="7920880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60648"/>
            <a:ext cx="8686800" cy="6336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ондиционирование воздуха</a:t>
            </a: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автоматически поддерживает заданные оптимальные параметры воздушной среды: температуру, относительную влажность, скорость движения (подвижности) и чистоту воздуха.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http://static.gmstar.ru/boardImage/imageOriginal/1/30986/9067_1_0_66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24744"/>
            <a:ext cx="6624736" cy="27793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 Основные гигиенические требования к открытым водоемам</a:t>
            </a:r>
          </a:p>
          <a:p>
            <a:pPr algn="ctr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даленность от основных источников загрязнения воздуха и почвы.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В озерах и прудах бассейны устраиваются только в том случае, если они не загрязняются хозяйственно-бытовыми и промышленными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водами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Естественные бассейны располагаются на расстоянии 200—250 м выше по течению от источников загрязнения 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991600" cy="6597352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Прозрачность воды должна позволять видеть белый круг диаметром 20 см на глубине 4 м.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должно быть видимых загрязнений.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Дно водоема, на котором расположен бассейн, должно быть чистым, желательно песчаным, полого спускающимся, с чистым дном (без коряг, свай, ям). 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http://www.wallpapy.com/file/9248/800x480/crop/water-desktop-wallpaper-wallpapycom-(5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6192688" cy="2592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21088"/>
            <a:ext cx="8686800" cy="23042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 Глубина естественных бассейнов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для занятия спортивным плаванием рекомендуется не менее 1,7 м; для прыжков в воду с высоты 5 м — 3,8 м; с высоты 10 м — 4,5 м.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2" name="Picture 2" descr="https://im3-tub-ru.yandex.net/i?id=ddf0cea9b193cb5aeb598e6d9675b515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7776864" cy="37444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25144"/>
            <a:ext cx="8686800" cy="1354981"/>
          </a:xfrm>
        </p:spPr>
        <p:txBody>
          <a:bodyPr/>
          <a:lstStyle/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  Бассейны следует располагать на солнечной стороне водоема. 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://ikartinka.com/image/cache/data/141/1397383444/13973834448-max-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70485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5973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Основные гигиенические требования к искусственным бассейнам:</a:t>
            </a:r>
          </a:p>
          <a:p>
            <a:pPr algn="just">
              <a:buNone/>
            </a:pPr>
            <a:endParaRPr lang="ru-RU" sz="3200" b="1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При выборе участка для строительства искусственного бассейна руководствуются санитарно-гигиеническими требованиями, аналогичными требованиям, предъявляемым к земельному участку. ( удаленность от источников загрязнения воздуха и шума; наличие и достаточная площадь зеленых насаждений по периметру сооружения и на территории участка</a:t>
            </a:r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20688"/>
            <a:ext cx="8686800" cy="5976664"/>
          </a:xfrm>
        </p:spPr>
        <p:txBody>
          <a:bodyPr>
            <a:normAutofit/>
          </a:bodyPr>
          <a:lstStyle/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Уровень грунтовых вод должен быть не менее чем на 0,7 м ниже самой низкой точки бассейна 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Искусственные бассейны оборудуются специальной системой смены и очистки воды.</a:t>
            </a:r>
          </a:p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Для строительства ванн бассейнов используют различные виды бетона. Внутренняя поверхность стен ванн бассейнов покрывается слоем гидроизоляции (штукатурная, плиточная).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645024"/>
            <a:ext cx="8686800" cy="2435101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Наиболее распространенным способом обеззараживания воды считается хлорирование. Уровень остаточного хлора в воде искусственного бассейна должен быть не меньше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0,2— 0,4 мг/л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http://www.vodo.in.ua/img/2052/problemi-balansa-parametrov-vodi-v-basseyne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7344816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3861048"/>
            <a:ext cx="8686800" cy="2219077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С внутренней стороны ванна бассейна облицовывается кафельной плиткой. Вдоль стен на уровне поверхности воды оборудуются специальные желоба для слива в канализацию поверхностного загрязненного слоя воды. 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http://growinggarden.ru/img/pool/%D1%84%D0%BE%D1%82%D0%BE-%D0%B1%D0%B0%D1%81%D1%81%D0%B5%D0%B9%D0%BD-%D0%BF%D0%BB%D0%B8%D1%82%D0%BA%D0%B0/00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064896" cy="32403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437112"/>
            <a:ext cx="8686800" cy="2016224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По периметру оборудуются подогреваемые дорожки шириной 1,5 — 2 м и температурой 28 — 31 °С. Трибуны для зрителей отделяют от дорожек специальным барьером.</a:t>
            </a:r>
            <a:endParaRPr lang="ru-RU" dirty="0"/>
          </a:p>
        </p:txBody>
      </p:sp>
      <p:pic>
        <p:nvPicPr>
          <p:cNvPr id="1026" name="Picture 2" descr="https://im3-tub-ru.yandex.net/i?id=b8fc776f64548af4bb22f6f46620878e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764704"/>
            <a:ext cx="5976664" cy="3608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221088"/>
            <a:ext cx="8686800" cy="1859037"/>
          </a:xfrm>
        </p:spPr>
        <p:txBody>
          <a:bodyPr>
            <a:normAutofit/>
          </a:bodyPr>
          <a:lstStyle/>
          <a:p>
            <a:pPr algn="just"/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Длина ванн бассейнов может быть 25 м (малые) и 50 м (большие), ширина - 10, 12, 15, 21 и 25 м.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 descr="http://img2.vashgorod.ru/uploads/images/news/t5/f175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416824" cy="365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509120"/>
            <a:ext cx="8991600" cy="201622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Уровень прозрачности воды 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бассейнов должен быть таким, чтобы можно было видеть белый диск диаметром 20 см в любом месте дна.</a:t>
            </a:r>
          </a:p>
        </p:txBody>
      </p:sp>
      <p:pic>
        <p:nvPicPr>
          <p:cNvPr id="19458" name="Picture 2" descr="https://im3-tub-ru.yandex.net/i?id=e9a79cfa4338b92d0f306ff8375a1cfe&amp;n=33&amp;h=1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64896" cy="3595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4533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200" b="1" i="0" dirty="0" smtClean="0">
                <a:latin typeface="Times New Roman" pitchFamily="18" charset="0"/>
                <a:cs typeface="Times New Roman" pitchFamily="18" charset="0"/>
              </a:rPr>
              <a:t>Вспомогательные помещения бассейна должны располагаться в строго определенной последовательности: </a:t>
            </a:r>
          </a:p>
          <a:p>
            <a:pPr algn="just">
              <a:buNone/>
            </a:pPr>
            <a:endParaRPr lang="ru-RU" sz="3200" i="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</a:t>
            </a: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начале гардероб для верхней одежды, затем раздевалки с туалетом и только затем — душевые.</a:t>
            </a:r>
          </a:p>
          <a:p>
            <a:pPr algn="just">
              <a:buNone/>
            </a:pPr>
            <a:r>
              <a:rPr lang="ru-RU" sz="3200" i="0" dirty="0" smtClean="0">
                <a:latin typeface="Times New Roman" pitchFamily="18" charset="0"/>
                <a:cs typeface="Times New Roman" pitchFamily="18" charset="0"/>
              </a:rPr>
              <a:t>    Перед непосредственным выходом в зал оборудуются ножные ванны.</a:t>
            </a:r>
          </a:p>
          <a:p>
            <a:pPr algn="just"/>
            <a:endParaRPr lang="ru-RU" sz="32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852936"/>
            <a:ext cx="8686800" cy="322718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i="0" dirty="0" smtClean="0">
                <a:latin typeface="Times New Roman" pitchFamily="18" charset="0"/>
                <a:cs typeface="Times New Roman" pitchFamily="18" charset="0"/>
              </a:rPr>
              <a:t> Спасибо за внимание!</a:t>
            </a:r>
            <a:endParaRPr lang="ru-RU" sz="6000" i="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368</TotalTime>
  <Words>1265</Words>
  <Application>Microsoft Office PowerPoint</Application>
  <PresentationFormat>Экран (4:3)</PresentationFormat>
  <Paragraphs>187</Paragraphs>
  <Slides>52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Трек</vt:lpstr>
      <vt:lpstr>Лекция на тему:  ГиГИЕНИЧЕСКИЕ ТРЕБОВАНИЯ К СПОРТИВНЫМ СООРУЖЕНИЯМ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викуля</dc:creator>
  <cp:lastModifiedBy>Пользователь Windows</cp:lastModifiedBy>
  <cp:revision>33</cp:revision>
  <dcterms:created xsi:type="dcterms:W3CDTF">2015-09-16T05:41:42Z</dcterms:created>
  <dcterms:modified xsi:type="dcterms:W3CDTF">2026-10-18T16:18:28Z</dcterms:modified>
</cp:coreProperties>
</file>